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344" r:id="rId5"/>
    <p:sldId id="345" r:id="rId6"/>
    <p:sldId id="348" r:id="rId7"/>
    <p:sldId id="349" r:id="rId8"/>
    <p:sldId id="350" r:id="rId9"/>
    <p:sldId id="351" r:id="rId10"/>
    <p:sldId id="352" r:id="rId11"/>
    <p:sldId id="353" r:id="rId12"/>
    <p:sldId id="35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A3D024-909B-3BC2-1496-FEEAB652808A}" name="Sher Dionisio" initials="" userId="S::Sher.Dionisio@teksystemsgs.com::02daa716-9709-4d47-a153-1943ce1675c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FD0F851-EC5A-4D38-B0AD-8093EC10F33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928" autoAdjust="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>
        <p:guide orient="horz" pos="17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0109"/>
    </p:cViewPr>
  </p:sorterViewPr>
  <p:notesViewPr>
    <p:cSldViewPr snapToGrid="0" showGuides="1">
      <p:cViewPr varScale="1">
        <p:scale>
          <a:sx n="58" d="100"/>
          <a:sy n="58" d="100"/>
        </p:scale>
        <p:origin x="3240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riyakumar Vijayanayagam" userId="6f9b35a05e23b121" providerId="LiveId" clId="{58383959-5CAC-4F1B-BCAD-303464E915C6}"/>
    <pc:docChg chg="modSld">
      <pc:chgData name="Suriyakumar Vijayanayagam" userId="6f9b35a05e23b121" providerId="LiveId" clId="{58383959-5CAC-4F1B-BCAD-303464E915C6}" dt="2026-01-12T15:37:51.915" v="34" actId="1076"/>
      <pc:docMkLst>
        <pc:docMk/>
      </pc:docMkLst>
      <pc:sldChg chg="modSp mod">
        <pc:chgData name="Suriyakumar Vijayanayagam" userId="6f9b35a05e23b121" providerId="LiveId" clId="{58383959-5CAC-4F1B-BCAD-303464E915C6}" dt="2026-01-12T15:36:54.953" v="18" actId="1076"/>
        <pc:sldMkLst>
          <pc:docMk/>
          <pc:sldMk cId="1386263332" sldId="349"/>
        </pc:sldMkLst>
        <pc:spChg chg="mod">
          <ac:chgData name="Suriyakumar Vijayanayagam" userId="6f9b35a05e23b121" providerId="LiveId" clId="{58383959-5CAC-4F1B-BCAD-303464E915C6}" dt="2026-01-12T15:36:54.953" v="18" actId="1076"/>
          <ac:spMkLst>
            <pc:docMk/>
            <pc:sldMk cId="1386263332" sldId="349"/>
            <ac:spMk id="10" creationId="{5F098455-F3AD-4CE1-6F83-28C95857EE25}"/>
          </ac:spMkLst>
        </pc:spChg>
      </pc:sldChg>
      <pc:sldChg chg="modSp mod">
        <pc:chgData name="Suriyakumar Vijayanayagam" userId="6f9b35a05e23b121" providerId="LiveId" clId="{58383959-5CAC-4F1B-BCAD-303464E915C6}" dt="2026-01-12T15:37:51.915" v="34" actId="1076"/>
        <pc:sldMkLst>
          <pc:docMk/>
          <pc:sldMk cId="485500553" sldId="350"/>
        </pc:sldMkLst>
        <pc:spChg chg="mod">
          <ac:chgData name="Suriyakumar Vijayanayagam" userId="6f9b35a05e23b121" providerId="LiveId" clId="{58383959-5CAC-4F1B-BCAD-303464E915C6}" dt="2026-01-12T15:37:51.915" v="34" actId="1076"/>
          <ac:spMkLst>
            <pc:docMk/>
            <pc:sldMk cId="485500553" sldId="350"/>
            <ac:spMk id="3" creationId="{89652A1E-B3F7-E1B2-76ED-8F78E74B9EA9}"/>
          </ac:spMkLst>
        </pc:spChg>
      </pc:sldChg>
      <pc:sldChg chg="modSp mod">
        <pc:chgData name="Suriyakumar Vijayanayagam" userId="6f9b35a05e23b121" providerId="LiveId" clId="{58383959-5CAC-4F1B-BCAD-303464E915C6}" dt="2026-01-12T15:37:42.094" v="33" actId="1076"/>
        <pc:sldMkLst>
          <pc:docMk/>
          <pc:sldMk cId="2296496356" sldId="354"/>
        </pc:sldMkLst>
        <pc:spChg chg="mod">
          <ac:chgData name="Suriyakumar Vijayanayagam" userId="6f9b35a05e23b121" providerId="LiveId" clId="{58383959-5CAC-4F1B-BCAD-303464E915C6}" dt="2026-01-12T15:37:42.094" v="33" actId="1076"/>
          <ac:spMkLst>
            <pc:docMk/>
            <pc:sldMk cId="2296496356" sldId="354"/>
            <ac:spMk id="2" creationId="{57614918-DE4C-CBF6-BE2E-0A65EC183FF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B440F78-2C9E-4C7F-818C-B40BB19D3A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D3FB98-80B9-4155-809A-82659D34A0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18EB1-FF96-47AA-9A30-F1BFF2FFD1F7}" type="datetimeFigureOut">
              <a:rPr lang="en-US" smtClean="0"/>
              <a:t>1/12/2026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DEF847-3492-4888-9C23-1504238536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E48C54-2332-4748-9C65-6A27E550C1F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75FB2-D12E-4669-8522-D3E2C7E6D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991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4A361-7934-4769-9B16-8A939698742C}" type="datetimeFigureOut">
              <a:rPr lang="en-US" smtClean="0"/>
              <a:t>1/12/2026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8E0B9-48E4-499D-93B2-B07D00395B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043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29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700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345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805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099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167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6E0F0-FB48-4C22-C84C-F07650A22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56E9DA-E67A-419F-AC87-2DC76679FA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3FC766-D967-D3CA-FB20-BDBFA5A713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B49794-EA70-8AF3-312D-1B1E9DC2AC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679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ECD0D3-9C7F-C6B6-1C24-16CFB8795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939C8F-315C-9915-62AD-19311A5C41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9E86A2-02FA-4528-E9AE-50DB4D1575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CDA507-E869-0B7E-F826-3639DFF8F7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449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CA39D92-9919-A80E-44FF-6B912E85073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8788" y="457200"/>
            <a:ext cx="11274425" cy="59436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Click icon to insert picture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62FF34D-C8F8-1796-647D-D17056A27E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81955" y="612475"/>
            <a:ext cx="4701904" cy="3079029"/>
          </a:xfrm>
        </p:spPr>
        <p:txBody>
          <a:bodyPr anchor="b">
            <a:normAutofit/>
          </a:bodyPr>
          <a:lstStyle>
            <a:lvl1pPr algn="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907688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830338E2-B50A-8F3E-2CA7-A75753E7ED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2629" y="598947"/>
            <a:ext cx="10515600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C8DD029-A673-92B9-0343-3B35BE46D2F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29641" y="2153285"/>
            <a:ext cx="3032759" cy="3790310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able Placeholder 10">
            <a:extLst>
              <a:ext uri="{FF2B5EF4-FFF2-40B4-BE49-F238E27FC236}">
                <a16:creationId xmlns:a16="http://schemas.microsoft.com/office/drawing/2014/main" id="{6E658BA3-0202-C705-7A02-8B70B7884420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724400" y="2170621"/>
            <a:ext cx="6553200" cy="3772974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BD761E53-47C7-492A-D5B5-A8C2740B5157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953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51560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F349F3-2C28-5A44-EDFC-75FD6CA9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34FD449-C6E0-CF8A-82B2-52438C952C0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29642" y="2153285"/>
            <a:ext cx="6925660" cy="3500438"/>
          </a:xfrm>
        </p:spPr>
        <p:txBody>
          <a:bodyPr lIns="91440">
            <a:normAutofit/>
          </a:bodyPr>
          <a:lstStyle>
            <a:lvl1pPr marL="0" indent="0">
              <a:spcBef>
                <a:spcPts val="1000"/>
              </a:spcBef>
              <a:spcAft>
                <a:spcPts val="1200"/>
              </a:spcAft>
              <a:buNone/>
              <a:defRPr sz="1800" b="0"/>
            </a:lvl1pPr>
            <a:lvl2pPr marL="228600">
              <a:spcBef>
                <a:spcPts val="1000"/>
              </a:spcBef>
              <a:spcAft>
                <a:spcPts val="1200"/>
              </a:spcAft>
              <a:defRPr sz="1800" b="0"/>
            </a:lvl2pPr>
            <a:lvl3pPr marL="685800">
              <a:spcBef>
                <a:spcPts val="1000"/>
              </a:spcBef>
              <a:spcAft>
                <a:spcPts val="1200"/>
              </a:spcAft>
              <a:defRPr sz="1800" b="0"/>
            </a:lvl3pPr>
            <a:lvl4pPr marL="868680">
              <a:spcBef>
                <a:spcPts val="1000"/>
              </a:spcBef>
              <a:spcAft>
                <a:spcPts val="1200"/>
              </a:spcAft>
              <a:defRPr sz="1800" b="0"/>
            </a:lvl4pPr>
            <a:lvl5pPr marL="1143000">
              <a:spcBef>
                <a:spcPts val="1000"/>
              </a:spcBef>
              <a:spcAft>
                <a:spcPts val="1200"/>
              </a:spcAft>
              <a:defRPr sz="1800" b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F971E741-6253-D410-B562-50CA59762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15745" y="2153285"/>
            <a:ext cx="3229495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 b="1"/>
            </a:lvl1pPr>
            <a:lvl2pPr>
              <a:spcBef>
                <a:spcPts val="1000"/>
              </a:spcBef>
              <a:spcAft>
                <a:spcPts val="1200"/>
              </a:spcAft>
              <a:defRPr sz="1600" b="1"/>
            </a:lvl2pPr>
            <a:lvl3pPr>
              <a:spcBef>
                <a:spcPts val="1000"/>
              </a:spcBef>
              <a:spcAft>
                <a:spcPts val="1200"/>
              </a:spcAft>
              <a:defRPr sz="1400" b="1"/>
            </a:lvl3pPr>
            <a:lvl4pPr>
              <a:spcBef>
                <a:spcPts val="1000"/>
              </a:spcBef>
              <a:spcAft>
                <a:spcPts val="1200"/>
              </a:spcAft>
              <a:defRPr sz="1200" b="1"/>
            </a:lvl4pPr>
            <a:lvl5pPr>
              <a:spcBef>
                <a:spcPts val="1000"/>
              </a:spcBef>
              <a:spcAft>
                <a:spcPts val="1200"/>
              </a:spcAft>
              <a:defRPr sz="1200" b="1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C9F70CF1-DCAD-AE71-6B34-7BFB25EE530B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235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33145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0CF90928-AB48-3554-E2B9-417A00F286AD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930275" y="2168526"/>
            <a:ext cx="10331450" cy="393906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icon to insert table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D6C0A7-887A-66E2-A954-5E0592B9F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316" y="347329"/>
            <a:ext cx="11419368" cy="6152707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688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CBB1E76-5845-01C9-1D0D-03CFFE6F0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316" y="347329"/>
            <a:ext cx="11419368" cy="61527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96C21AF-4286-DECE-37A1-E8980687A1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160" y="655320"/>
            <a:ext cx="4572000" cy="5486400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8E1D6B3-3EC8-6AC4-BE2B-5C732C85679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75413" y="2773680"/>
            <a:ext cx="4572000" cy="3368040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800"/>
            </a:lvl1pPr>
            <a:lvl2pPr marL="457200" indent="0">
              <a:spcBef>
                <a:spcPts val="1000"/>
              </a:spcBef>
              <a:buNone/>
              <a:defRPr sz="1600"/>
            </a:lvl2pPr>
            <a:lvl3pPr marL="914400" indent="0">
              <a:spcBef>
                <a:spcPts val="1000"/>
              </a:spcBef>
              <a:buNone/>
              <a:defRPr sz="1400"/>
            </a:lvl3pPr>
            <a:lvl4pPr marL="1371600" indent="0">
              <a:spcBef>
                <a:spcPts val="1000"/>
              </a:spcBef>
              <a:buNone/>
              <a:defRPr sz="1200"/>
            </a:lvl4pPr>
            <a:lvl5pPr marL="1828800" indent="0">
              <a:spcBef>
                <a:spcPts val="100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1139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AC229E2-8757-94D8-A1B6-702189DCCB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3249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77143C8-CDFF-B937-C00C-5E7B509399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883920"/>
            <a:ext cx="4114800" cy="50596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82637A1-1BB4-AF51-24C3-6FE78DD45D9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75413" y="2438400"/>
            <a:ext cx="4799012" cy="3505200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buNone/>
              <a:defRPr sz="1800"/>
            </a:lvl1pPr>
            <a:lvl2pPr marL="457200" indent="0">
              <a:lnSpc>
                <a:spcPct val="125000"/>
              </a:lnSpc>
              <a:buNone/>
              <a:defRPr sz="1600"/>
            </a:lvl2pPr>
            <a:lvl3pPr marL="914400" indent="0">
              <a:lnSpc>
                <a:spcPct val="125000"/>
              </a:lnSpc>
              <a:buNone/>
              <a:defRPr sz="1400"/>
            </a:lvl3pPr>
            <a:lvl4pPr marL="1371600" indent="0">
              <a:lnSpc>
                <a:spcPct val="125000"/>
              </a:lnSpc>
              <a:buNone/>
              <a:defRPr sz="1200"/>
            </a:lvl4pPr>
            <a:lvl5pPr marL="1828800" indent="0">
              <a:lnSpc>
                <a:spcPct val="125000"/>
              </a:lnSpc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Frame 2">
            <a:extLst>
              <a:ext uri="{FF2B5EF4-FFF2-40B4-BE49-F238E27FC236}">
                <a16:creationId xmlns:a16="http://schemas.microsoft.com/office/drawing/2014/main" id="{56F59DF2-AB3C-B7B3-826A-636B8CC5AB31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687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4737016-0B2B-9F81-7A77-63223C486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316" y="347329"/>
            <a:ext cx="11419368" cy="61527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134E572-08FE-0439-A460-8DFE1183A6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8742" y="914399"/>
            <a:ext cx="4798858" cy="5029199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1EB46EC-087C-B8FF-2363-B99FAE983B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914400"/>
            <a:ext cx="5713413" cy="5029200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926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1D49246-C641-C3BA-F07B-89FFC6CDAE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399" y="853439"/>
            <a:ext cx="4802373" cy="2833689"/>
          </a:xfrm>
        </p:spPr>
        <p:txBody>
          <a:bodyPr rIns="914400" anchor="b"/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BE7E1DF-A70C-8F79-9B76-72B2A7B4DC7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14400" y="3931919"/>
            <a:ext cx="4802735" cy="2072641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800"/>
            </a:lvl1pPr>
            <a:lvl2pPr marL="457200" indent="0">
              <a:lnSpc>
                <a:spcPct val="125000"/>
              </a:lnSpc>
              <a:spcBef>
                <a:spcPts val="0"/>
              </a:spcBef>
              <a:buNone/>
              <a:defRPr sz="1600"/>
            </a:lvl2pPr>
            <a:lvl3pPr marL="914400" indent="0">
              <a:lnSpc>
                <a:spcPct val="125000"/>
              </a:lnSpc>
              <a:spcBef>
                <a:spcPts val="0"/>
              </a:spcBef>
              <a:buNone/>
              <a:defRPr sz="1400"/>
            </a:lvl3pPr>
            <a:lvl4pPr marL="1371600" indent="0">
              <a:lnSpc>
                <a:spcPct val="125000"/>
              </a:lnSpc>
              <a:spcBef>
                <a:spcPts val="0"/>
              </a:spcBef>
              <a:buNone/>
              <a:defRPr sz="1200"/>
            </a:lvl4pPr>
            <a:lvl5pPr marL="1828800" indent="0">
              <a:lnSpc>
                <a:spcPct val="125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CD5F637-DFBF-7FED-7CD5-F46A26E5CD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8587" y="921230"/>
            <a:ext cx="5713413" cy="5029200"/>
          </a:xfrm>
          <a:custGeom>
            <a:avLst/>
            <a:gdLst>
              <a:gd name="connsiteX0" fmla="*/ 5327097 w 5713413"/>
              <a:gd name="connsiteY0" fmla="*/ 0 h 5029200"/>
              <a:gd name="connsiteX1" fmla="*/ 5713413 w 5713413"/>
              <a:gd name="connsiteY1" fmla="*/ 0 h 5029200"/>
              <a:gd name="connsiteX2" fmla="*/ 5713413 w 5713413"/>
              <a:gd name="connsiteY2" fmla="*/ 5029200 h 5029200"/>
              <a:gd name="connsiteX3" fmla="*/ 5327097 w 5713413"/>
              <a:gd name="connsiteY3" fmla="*/ 5029200 h 5029200"/>
              <a:gd name="connsiteX4" fmla="*/ 0 w 5713413"/>
              <a:gd name="connsiteY4" fmla="*/ 0 h 5029200"/>
              <a:gd name="connsiteX5" fmla="*/ 5313743 w 5713413"/>
              <a:gd name="connsiteY5" fmla="*/ 0 h 5029200"/>
              <a:gd name="connsiteX6" fmla="*/ 5313743 w 5713413"/>
              <a:gd name="connsiteY6" fmla="*/ 5029200 h 5029200"/>
              <a:gd name="connsiteX7" fmla="*/ 0 w 5713413"/>
              <a:gd name="connsiteY7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13413" h="5029200">
                <a:moveTo>
                  <a:pt x="5327097" y="0"/>
                </a:moveTo>
                <a:lnTo>
                  <a:pt x="5713413" y="0"/>
                </a:lnTo>
                <a:lnTo>
                  <a:pt x="5713413" y="5029200"/>
                </a:lnTo>
                <a:lnTo>
                  <a:pt x="5327097" y="5029200"/>
                </a:lnTo>
                <a:close/>
                <a:moveTo>
                  <a:pt x="0" y="0"/>
                </a:moveTo>
                <a:lnTo>
                  <a:pt x="5313743" y="0"/>
                </a:lnTo>
                <a:lnTo>
                  <a:pt x="5313743" y="5029200"/>
                </a:lnTo>
                <a:lnTo>
                  <a:pt x="0" y="5029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rame 12">
            <a:extLst>
              <a:ext uri="{FF2B5EF4-FFF2-40B4-BE49-F238E27FC236}">
                <a16:creationId xmlns:a16="http://schemas.microsoft.com/office/drawing/2014/main" id="{33E3B934-3E16-21AF-8F5A-9EFD93255705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050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FD872928-B479-F7C5-9C83-C448FBA361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1020445"/>
            <a:ext cx="4114800" cy="502920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61E3771A-E1EB-0CBE-828C-2C5E1F2AE6C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475227" y="1020445"/>
            <a:ext cx="4802735" cy="5029200"/>
          </a:xfrm>
        </p:spPr>
        <p:txBody>
          <a:bodyPr anchor="ctr">
            <a:normAutofit/>
          </a:bodyPr>
          <a:lstStyle>
            <a:lvl1pPr marL="22860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/>
            </a:lvl1pPr>
            <a:lvl2pPr marL="41148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600"/>
            </a:lvl2pPr>
            <a:lvl3pPr marL="59436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/>
            </a:lvl3pPr>
            <a:lvl4pPr marL="77724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/>
            </a:lvl4pPr>
            <a:lvl5pPr marL="96012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A1635D-96F0-769B-4ECB-70502770A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4F877767-0342-A344-0462-A0D877FF68F8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52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image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21F215D-0D9E-64B3-1F66-E90B87932A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00741"/>
            <a:ext cx="4802372" cy="2788919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E86A4459-11C2-44C6-0173-C666D5AADC1E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14400" y="3825239"/>
            <a:ext cx="4802735" cy="2072641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800"/>
            </a:lvl1pPr>
            <a:lvl2pPr marL="457200" indent="0">
              <a:lnSpc>
                <a:spcPct val="125000"/>
              </a:lnSpc>
              <a:spcBef>
                <a:spcPts val="0"/>
              </a:spcBef>
              <a:buNone/>
              <a:defRPr sz="1600"/>
            </a:lvl2pPr>
            <a:lvl3pPr marL="914400" indent="0">
              <a:lnSpc>
                <a:spcPct val="125000"/>
              </a:lnSpc>
              <a:spcBef>
                <a:spcPts val="0"/>
              </a:spcBef>
              <a:buNone/>
              <a:defRPr sz="1400"/>
            </a:lvl3pPr>
            <a:lvl4pPr marL="1371600" indent="0">
              <a:lnSpc>
                <a:spcPct val="125000"/>
              </a:lnSpc>
              <a:spcBef>
                <a:spcPts val="0"/>
              </a:spcBef>
              <a:buNone/>
              <a:defRPr sz="1200"/>
            </a:lvl4pPr>
            <a:lvl5pPr marL="1828800" indent="0">
              <a:lnSpc>
                <a:spcPct val="125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4EF14-0982-D931-9DD6-ECFE61D5B0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8587" y="921230"/>
            <a:ext cx="5713413" cy="5029200"/>
          </a:xfrm>
          <a:custGeom>
            <a:avLst/>
            <a:gdLst>
              <a:gd name="connsiteX0" fmla="*/ 5327097 w 5713413"/>
              <a:gd name="connsiteY0" fmla="*/ 0 h 5029200"/>
              <a:gd name="connsiteX1" fmla="*/ 5713413 w 5713413"/>
              <a:gd name="connsiteY1" fmla="*/ 0 h 5029200"/>
              <a:gd name="connsiteX2" fmla="*/ 5713413 w 5713413"/>
              <a:gd name="connsiteY2" fmla="*/ 5029200 h 5029200"/>
              <a:gd name="connsiteX3" fmla="*/ 5327097 w 5713413"/>
              <a:gd name="connsiteY3" fmla="*/ 5029200 h 5029200"/>
              <a:gd name="connsiteX4" fmla="*/ 0 w 5713413"/>
              <a:gd name="connsiteY4" fmla="*/ 0 h 5029200"/>
              <a:gd name="connsiteX5" fmla="*/ 5313743 w 5713413"/>
              <a:gd name="connsiteY5" fmla="*/ 0 h 5029200"/>
              <a:gd name="connsiteX6" fmla="*/ 5313743 w 5713413"/>
              <a:gd name="connsiteY6" fmla="*/ 5029200 h 5029200"/>
              <a:gd name="connsiteX7" fmla="*/ 0 w 5713413"/>
              <a:gd name="connsiteY7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13413" h="5029200">
                <a:moveTo>
                  <a:pt x="5327097" y="0"/>
                </a:moveTo>
                <a:lnTo>
                  <a:pt x="5713413" y="0"/>
                </a:lnTo>
                <a:lnTo>
                  <a:pt x="5713413" y="5029200"/>
                </a:lnTo>
                <a:lnTo>
                  <a:pt x="5327097" y="5029200"/>
                </a:lnTo>
                <a:close/>
                <a:moveTo>
                  <a:pt x="0" y="0"/>
                </a:moveTo>
                <a:lnTo>
                  <a:pt x="5313743" y="0"/>
                </a:lnTo>
                <a:lnTo>
                  <a:pt x="5313743" y="5029200"/>
                </a:lnTo>
                <a:lnTo>
                  <a:pt x="0" y="5029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7D7E927E-4F73-5579-4F1D-E13899DEEA04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0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51560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F349F3-2C28-5A44-EDFC-75FD6CA9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34FD449-C6E0-CF8A-82B2-52438C952C0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29640" y="2153285"/>
            <a:ext cx="4953001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F971E741-6253-D410-B562-50CA59762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09360" y="2153285"/>
            <a:ext cx="5135880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55D7E8F5-692D-24DD-0F8C-9563BA74AAF4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435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51560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F349F3-2C28-5A44-EDFC-75FD6CA9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34FD449-C6E0-CF8A-82B2-52438C952C0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29641" y="2153285"/>
            <a:ext cx="3261359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 b="1"/>
            </a:lvl1pPr>
            <a:lvl2pPr>
              <a:spcBef>
                <a:spcPts val="1000"/>
              </a:spcBef>
              <a:spcAft>
                <a:spcPts val="1200"/>
              </a:spcAft>
              <a:defRPr sz="1600" b="1"/>
            </a:lvl2pPr>
            <a:lvl3pPr>
              <a:spcBef>
                <a:spcPts val="1000"/>
              </a:spcBef>
              <a:spcAft>
                <a:spcPts val="1200"/>
              </a:spcAft>
              <a:defRPr sz="1400" b="1"/>
            </a:lvl3pPr>
            <a:lvl4pPr>
              <a:spcBef>
                <a:spcPts val="1000"/>
              </a:spcBef>
              <a:spcAft>
                <a:spcPts val="1200"/>
              </a:spcAft>
              <a:defRPr sz="1200" b="1"/>
            </a:lvl4pPr>
            <a:lvl5pPr>
              <a:spcBef>
                <a:spcPts val="1000"/>
              </a:spcBef>
              <a:spcAft>
                <a:spcPts val="1200"/>
              </a:spcAft>
              <a:defRPr sz="1200" b="1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F971E741-6253-D410-B562-50CA59762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480560" y="2153285"/>
            <a:ext cx="6964680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5C0F1533-3810-C210-9B67-D2F4A1846C23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165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9C70371-D147-2B29-EAEB-B10A799D09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6169" y="614812"/>
            <a:ext cx="10359659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AE226-98C6-70F4-8DED-59E8FE3040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67" y="2177378"/>
            <a:ext cx="5713413" cy="4669987"/>
          </a:xfrm>
          <a:custGeom>
            <a:avLst/>
            <a:gdLst>
              <a:gd name="connsiteX0" fmla="*/ 400038 w 5713413"/>
              <a:gd name="connsiteY0" fmla="*/ 0 h 4669987"/>
              <a:gd name="connsiteX1" fmla="*/ 5713413 w 5713413"/>
              <a:gd name="connsiteY1" fmla="*/ 0 h 4669987"/>
              <a:gd name="connsiteX2" fmla="*/ 5713413 w 5713413"/>
              <a:gd name="connsiteY2" fmla="*/ 4315224 h 4669987"/>
              <a:gd name="connsiteX3" fmla="*/ 400038 w 5713413"/>
              <a:gd name="connsiteY3" fmla="*/ 4315224 h 4669987"/>
              <a:gd name="connsiteX4" fmla="*/ 0 w 5713413"/>
              <a:gd name="connsiteY4" fmla="*/ 0 h 4669987"/>
              <a:gd name="connsiteX5" fmla="*/ 386684 w 5713413"/>
              <a:gd name="connsiteY5" fmla="*/ 0 h 4669987"/>
              <a:gd name="connsiteX6" fmla="*/ 386684 w 5713413"/>
              <a:gd name="connsiteY6" fmla="*/ 4328578 h 4669987"/>
              <a:gd name="connsiteX7" fmla="*/ 5713413 w 5713413"/>
              <a:gd name="connsiteY7" fmla="*/ 4328578 h 4669987"/>
              <a:gd name="connsiteX8" fmla="*/ 5713413 w 5713413"/>
              <a:gd name="connsiteY8" fmla="*/ 4669987 h 4669987"/>
              <a:gd name="connsiteX9" fmla="*/ 0 w 5713413"/>
              <a:gd name="connsiteY9" fmla="*/ 4669987 h 4669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13413" h="4669987">
                <a:moveTo>
                  <a:pt x="400038" y="0"/>
                </a:moveTo>
                <a:lnTo>
                  <a:pt x="5713413" y="0"/>
                </a:lnTo>
                <a:lnTo>
                  <a:pt x="5713413" y="4315224"/>
                </a:lnTo>
                <a:lnTo>
                  <a:pt x="400038" y="4315224"/>
                </a:lnTo>
                <a:close/>
                <a:moveTo>
                  <a:pt x="0" y="0"/>
                </a:moveTo>
                <a:lnTo>
                  <a:pt x="386684" y="0"/>
                </a:lnTo>
                <a:lnTo>
                  <a:pt x="386684" y="4328578"/>
                </a:lnTo>
                <a:lnTo>
                  <a:pt x="5713413" y="4328578"/>
                </a:lnTo>
                <a:lnTo>
                  <a:pt x="5713413" y="4669987"/>
                </a:lnTo>
                <a:lnTo>
                  <a:pt x="0" y="466998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EEA9034-22FD-3C2F-6A27-63638969802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75413" y="2153285"/>
            <a:ext cx="4799012" cy="3790315"/>
          </a:xfrm>
        </p:spPr>
        <p:txBody>
          <a:bodyPr>
            <a:normAutofit/>
          </a:bodyPr>
          <a:lstStyle>
            <a:lvl1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2000"/>
            </a:lvl1pPr>
            <a:lvl2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800"/>
            </a:lvl2pPr>
            <a:lvl3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600"/>
            </a:lvl3pPr>
            <a:lvl4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400"/>
            </a:lvl4pPr>
            <a:lvl5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4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72AFED-AF5A-A2E9-0D36-388733BBE9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7A42E613-3DCC-07A2-BA9B-74B13F28E591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901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1920" userDrawn="1">
          <p15:clr>
            <a:srgbClr val="F26B43"/>
          </p15:clr>
        </p15:guide>
        <p15:guide id="4" pos="5760" userDrawn="1">
          <p15:clr>
            <a:srgbClr val="F26B43"/>
          </p15:clr>
        </p15:guide>
        <p15:guide id="5" pos="7248" userDrawn="1">
          <p15:clr>
            <a:srgbClr val="F26B43"/>
          </p15:clr>
        </p15:guide>
        <p15:guide id="6" pos="4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rJnCbUqfvsmpaNnZyb6JPCoqvOcPO0lY/edit?usp=sharing&amp;ouid=116925543596927351979&amp;rtpof=true&amp;sd=true" TargetMode="External"/><Relationship Id="rId2" Type="http://schemas.openxmlformats.org/officeDocument/2006/relationships/hyperlink" Target="https://docs.google.com/spreadsheets/d/165ZRXVwvuxFwa6N5Syo4vzVYyg53oeNR/edit?usp=sharing&amp;ouid=116925543596927351979&amp;rtpof=true&amp;sd=true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group of potted plants">
            <a:extLst>
              <a:ext uri="{FF2B5EF4-FFF2-40B4-BE49-F238E27FC236}">
                <a16:creationId xmlns:a16="http://schemas.microsoft.com/office/drawing/2014/main" id="{C5E399AE-C2DC-0BE4-A179-9A726D23FF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5" r="15"/>
          <a:stretch/>
        </p:blipFill>
        <p:spPr>
          <a:xfrm>
            <a:off x="458787" y="457200"/>
            <a:ext cx="11274425" cy="594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26ABF06-5491-8319-408F-AC9C03E64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377" y="1043796"/>
            <a:ext cx="9119157" cy="1748170"/>
          </a:xfrm>
        </p:spPr>
        <p:txBody>
          <a:bodyPr>
            <a:normAutofit/>
          </a:bodyPr>
          <a:lstStyle/>
          <a:p>
            <a:r>
              <a:rPr lang="en-GB" dirty="0"/>
              <a:t>Route mate AI Efficiency Analysis</a:t>
            </a:r>
            <a:br>
              <a:rPr lang="en-GB" dirty="0"/>
            </a:b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100" name="Picture 4" descr="Android Apps by Nearle on Google Play">
            <a:extLst>
              <a:ext uri="{FF2B5EF4-FFF2-40B4-BE49-F238E27FC236}">
                <a16:creationId xmlns:a16="http://schemas.microsoft.com/office/drawing/2014/main" id="{CB43D36A-E1F0-D156-2B01-884C13D55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82" y="2645317"/>
            <a:ext cx="2072040" cy="18014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08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4B7D88-18D8-7250-6364-BECA6F653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577" y="604746"/>
            <a:ext cx="11203600" cy="1430072"/>
          </a:xfrm>
        </p:spPr>
        <p:txBody>
          <a:bodyPr>
            <a:normAutofit/>
          </a:bodyPr>
          <a:lstStyle/>
          <a:p>
            <a:r>
              <a:rPr lang="en-GB" dirty="0"/>
              <a:t>AI Rider Assignment vs. Historical Manual Operations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C0D5F39-EF49-BECB-8276-8B8A46F07A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93836" y="1931808"/>
            <a:ext cx="7598164" cy="1732384"/>
          </a:xfrm>
        </p:spPr>
        <p:txBody>
          <a:bodyPr/>
          <a:lstStyle/>
          <a:p>
            <a:r>
              <a:rPr lang="en-GB" b="1" dirty="0"/>
              <a:t>Objective: </a:t>
            </a:r>
            <a:r>
              <a:rPr lang="en-GB" dirty="0"/>
              <a:t>Benchmark AI performance against historical manual operations.</a:t>
            </a:r>
          </a:p>
          <a:p>
            <a:r>
              <a:rPr lang="en-GB" b="1" dirty="0"/>
              <a:t>Methodology: </a:t>
            </a:r>
            <a:r>
              <a:rPr lang="en-GB" dirty="0"/>
              <a:t>'Clean State Comparison' using high-efficiency scenarios.</a:t>
            </a:r>
          </a:p>
          <a:p>
            <a:r>
              <a:rPr lang="en-GB" b="1" dirty="0"/>
              <a:t>Core Outcome: </a:t>
            </a:r>
            <a:r>
              <a:rPr lang="en-GB" dirty="0"/>
              <a:t>Validating optimized delivery flows with fewer resources</a:t>
            </a:r>
            <a:endParaRPr lang="en-US" dirty="0"/>
          </a:p>
        </p:txBody>
      </p:sp>
      <p:pic>
        <p:nvPicPr>
          <p:cNvPr id="1026" name="Picture 2" descr="Vehicle routing problem: definition, challenges and solutions">
            <a:extLst>
              <a:ext uri="{FF2B5EF4-FFF2-40B4-BE49-F238E27FC236}">
                <a16:creationId xmlns:a16="http://schemas.microsoft.com/office/drawing/2014/main" id="{2276AFAD-488F-D77A-2A62-B934EA960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00" y="3567899"/>
            <a:ext cx="4935894" cy="27098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37409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A951FD-B055-4EE8-B6D9-62EC0F39D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821" y="134037"/>
            <a:ext cx="4114800" cy="2189286"/>
          </a:xfrm>
        </p:spPr>
        <p:txBody>
          <a:bodyPr/>
          <a:lstStyle/>
          <a:p>
            <a:r>
              <a:rPr lang="en-IN" dirty="0"/>
              <a:t>The Efficiency Leap</a:t>
            </a:r>
            <a:endParaRPr lang="en-US" dirty="0"/>
          </a:p>
        </p:txBody>
      </p:sp>
      <p:pic>
        <p:nvPicPr>
          <p:cNvPr id="2" name="Picture 1" descr="comparison_rider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8705" y="1058014"/>
            <a:ext cx="4785048" cy="4577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7E5523-2104-AF19-58F0-6D47F2CA2133}"/>
              </a:ext>
            </a:extLst>
          </p:cNvPr>
          <p:cNvSpPr txBox="1"/>
          <p:nvPr/>
        </p:nvSpPr>
        <p:spPr>
          <a:xfrm>
            <a:off x="615821" y="1959429"/>
            <a:ext cx="522747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Operational Efficiency Gain: </a:t>
            </a:r>
          </a:p>
          <a:p>
            <a:endParaRPr lang="en-GB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/>
              <a:t>44.4% Workforce Reduction By leveraging AI fleet optimization.</a:t>
            </a:r>
          </a:p>
          <a:p>
            <a:endParaRPr lang="en-GB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/>
              <a:t>Rider count is reduced from 9 to 5 while maintaining 100% delivery coverage, resulting in leaner operations without service compromise.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6255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9B0A9F6B-B714-24A4-1731-04239F0C6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936" y="662476"/>
            <a:ext cx="7389845" cy="582825"/>
          </a:xfrm>
        </p:spPr>
        <p:txBody>
          <a:bodyPr>
            <a:normAutofit fontScale="90000"/>
          </a:bodyPr>
          <a:lstStyle/>
          <a:p>
            <a:r>
              <a:rPr lang="en-IN" dirty="0"/>
              <a:t>Time Efficiency Analysis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F098455-F3AD-4CE1-6F83-28C95857EE2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63415" y="1794155"/>
            <a:ext cx="5374434" cy="2696548"/>
          </a:xfrm>
        </p:spPr>
        <p:txBody>
          <a:bodyPr>
            <a:normAutofit/>
          </a:bodyPr>
          <a:lstStyle/>
          <a:p>
            <a:r>
              <a:rPr lang="en-GB" b="1" dirty="0"/>
              <a:t>Delivery Time Optimization:</a:t>
            </a:r>
          </a:p>
          <a:p>
            <a:endParaRPr lang="en-GB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/>
              <a:t>Manual Total Time: </a:t>
            </a:r>
            <a:r>
              <a:rPr lang="en-GB" b="1" dirty="0"/>
              <a:t>591 mins</a:t>
            </a:r>
            <a:endParaRPr lang="en-GB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/>
              <a:t>AI Median Time: </a:t>
            </a:r>
            <a:r>
              <a:rPr lang="en-GB" b="1" dirty="0"/>
              <a:t>494 mins</a:t>
            </a:r>
            <a:endParaRPr lang="en-GB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b="1" dirty="0"/>
              <a:t>Time Saved:</a:t>
            </a:r>
            <a:r>
              <a:rPr lang="en-GB" dirty="0"/>
              <a:t> 97 mins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b="1" dirty="0"/>
              <a:t>Efficiency Gain:</a:t>
            </a:r>
            <a:r>
              <a:rPr lang="en-GB" dirty="0"/>
              <a:t> 16% faster deliveries on Simulation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D350C2-47A5-211F-A685-9ACD211179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0E5DFB-6681-9709-76C3-6A6469F42A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59" t="7127" r="4972" b="7031"/>
          <a:stretch/>
        </p:blipFill>
        <p:spPr>
          <a:xfrm>
            <a:off x="5937849" y="1794155"/>
            <a:ext cx="5193101" cy="32696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6263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9652A1E-B3F7-E1B2-76ED-8F78E74B9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945" y="447217"/>
            <a:ext cx="10515600" cy="1531525"/>
          </a:xfrm>
        </p:spPr>
        <p:txBody>
          <a:bodyPr/>
          <a:lstStyle/>
          <a:p>
            <a:r>
              <a:rPr lang="en-IN" dirty="0"/>
              <a:t>Scenario Sensitivity on Simulation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65E832F-DC64-28CC-592D-2CA44C5718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71804" y="1744824"/>
            <a:ext cx="5424196" cy="40588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N" dirty="0"/>
              <a:t>AI consistently outperforms manual operations across varying rest-time assumptions.</a:t>
            </a:r>
            <a:br>
              <a:rPr lang="en-IN" dirty="0"/>
            </a:br>
            <a:r>
              <a:rPr lang="en-IN" dirty="0"/>
              <a:t>Even under the most conservative scenario, AI delivers measurable efficiency gains.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b="1" dirty="0"/>
              <a:t>AI (1-min rest):</a:t>
            </a:r>
            <a:r>
              <a:rPr lang="en-IN" dirty="0"/>
              <a:t> 447 mins → </a:t>
            </a:r>
            <a:r>
              <a:rPr lang="en-IN" b="1" dirty="0"/>
              <a:t>24% faster</a:t>
            </a:r>
            <a:endParaRPr lang="en-IN" dirty="0"/>
          </a:p>
          <a:p>
            <a:pPr>
              <a:buFont typeface="Wingdings" panose="05000000000000000000" pitchFamily="2" charset="2"/>
              <a:buChar char="Ø"/>
            </a:pPr>
            <a:r>
              <a:rPr lang="en-IN" b="1" dirty="0"/>
              <a:t>AI (2-min rest):</a:t>
            </a:r>
            <a:r>
              <a:rPr lang="en-IN" dirty="0"/>
              <a:t> 494 mins → </a:t>
            </a:r>
            <a:r>
              <a:rPr lang="en-IN" b="1" dirty="0"/>
              <a:t>16% faster</a:t>
            </a:r>
            <a:endParaRPr lang="en-IN" dirty="0"/>
          </a:p>
          <a:p>
            <a:pPr>
              <a:buFont typeface="Wingdings" panose="05000000000000000000" pitchFamily="2" charset="2"/>
              <a:buChar char="Ø"/>
            </a:pPr>
            <a:r>
              <a:rPr lang="en-IN" b="1" dirty="0"/>
              <a:t>AI (3-min rest):</a:t>
            </a:r>
            <a:r>
              <a:rPr lang="en-IN" dirty="0"/>
              <a:t> 541 mins → </a:t>
            </a:r>
            <a:r>
              <a:rPr lang="en-IN" b="1" dirty="0"/>
              <a:t>8% faster</a:t>
            </a:r>
          </a:p>
          <a:p>
            <a:pPr marL="0" indent="0">
              <a:buNone/>
            </a:pPr>
            <a:br>
              <a:rPr lang="en-IN" dirty="0"/>
            </a:br>
            <a:r>
              <a:rPr lang="en-IN" dirty="0"/>
              <a:t>Even in the worst-case scenario (3-minute rest), AI maintains superior performance over manual operations.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38ADE9-D6F5-84F7-8489-6CDEB832E6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62CDDC42-7F89-3AFE-92B6-D0335A469F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599" y="1212980"/>
            <a:ext cx="3881535" cy="236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B6A456-20E3-34D4-5A1F-C5788277D4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322" y="1556416"/>
            <a:ext cx="4816473" cy="3210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8550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AD58C6-6F47-0261-9611-E968042F55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2FE07B-CB76-FCC6-161A-400AA0B0FCB3}"/>
              </a:ext>
            </a:extLst>
          </p:cNvPr>
          <p:cNvSpPr txBox="1">
            <a:spLocks/>
          </p:cNvSpPr>
          <p:nvPr/>
        </p:nvSpPr>
        <p:spPr>
          <a:xfrm>
            <a:off x="634481" y="58230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Geographic Optimization (Visual Proof)</a:t>
            </a:r>
          </a:p>
        </p:txBody>
      </p:sp>
      <p:pic>
        <p:nvPicPr>
          <p:cNvPr id="7" name="Picture 6" descr="route_comparison_map.png">
            <a:extLst>
              <a:ext uri="{FF2B5EF4-FFF2-40B4-BE49-F238E27FC236}">
                <a16:creationId xmlns:a16="http://schemas.microsoft.com/office/drawing/2014/main" id="{DF7339EC-E8EE-3461-3C0A-9C7EC8545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022" y="1465277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07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9F341-41E8-EB32-AC3F-67CA011AF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64B95D-210D-998D-9358-11E3AA9B54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F23F2F-97F1-5BEF-54F6-5CA6244AAB34}"/>
              </a:ext>
            </a:extLst>
          </p:cNvPr>
          <p:cNvSpPr txBox="1">
            <a:spLocks/>
          </p:cNvSpPr>
          <p:nvPr/>
        </p:nvSpPr>
        <p:spPr>
          <a:xfrm>
            <a:off x="634481" y="58230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Velocity &amp; Throughput</a:t>
            </a:r>
          </a:p>
        </p:txBody>
      </p:sp>
      <p:pic>
        <p:nvPicPr>
          <p:cNvPr id="3" name="Picture 2" descr="delivery_velocity.png">
            <a:extLst>
              <a:ext uri="{FF2B5EF4-FFF2-40B4-BE49-F238E27FC236}">
                <a16:creationId xmlns:a16="http://schemas.microsoft.com/office/drawing/2014/main" id="{F6768FD6-E53D-8AD8-0B5A-F8F3335F7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366" y="1436915"/>
            <a:ext cx="8724123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9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243B2-B310-2B3E-BF60-7907EFD4D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8AC299-AC6C-A934-6AC5-AB4BBD31B9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C6A6D3-5415-6F0A-3C69-43F4890CFAB6}"/>
              </a:ext>
            </a:extLst>
          </p:cNvPr>
          <p:cNvSpPr txBox="1">
            <a:spLocks/>
          </p:cNvSpPr>
          <p:nvPr/>
        </p:nvSpPr>
        <p:spPr>
          <a:xfrm>
            <a:off x="634481" y="58230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Workload Distribution</a:t>
            </a:r>
          </a:p>
        </p:txBody>
      </p:sp>
      <p:pic>
        <p:nvPicPr>
          <p:cNvPr id="4" name="Picture 3" descr="ai_workload_pie.png">
            <a:extLst>
              <a:ext uri="{FF2B5EF4-FFF2-40B4-BE49-F238E27FC236}">
                <a16:creationId xmlns:a16="http://schemas.microsoft.com/office/drawing/2014/main" id="{D698FD2B-0010-C6DD-EFC7-7E6E2982D5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1755" y="785374"/>
            <a:ext cx="5701003" cy="5701003"/>
          </a:xfrm>
          <a:prstGeom prst="rect">
            <a:avLst/>
          </a:prstGeom>
        </p:spPr>
      </p:pic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FA3C7636-9604-FCF8-09F7-5F733CA11E74}"/>
              </a:ext>
            </a:extLst>
          </p:cNvPr>
          <p:cNvSpPr txBox="1">
            <a:spLocks/>
          </p:cNvSpPr>
          <p:nvPr/>
        </p:nvSpPr>
        <p:spPr>
          <a:xfrm>
            <a:off x="802431" y="2436150"/>
            <a:ext cx="5374434" cy="26965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/>
              <a:t>Balanced &amp; Fair Assignment</a:t>
            </a:r>
            <a:endParaRPr lang="en-GB" dirty="0"/>
          </a:p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Ensures no single rider is overwhelmed.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Maximizes fleet utilization sustainably.</a:t>
            </a:r>
          </a:p>
        </p:txBody>
      </p:sp>
    </p:spTree>
    <p:extLst>
      <p:ext uri="{BB962C8B-B14F-4D97-AF65-F5344CB8AC3E}">
        <p14:creationId xmlns:p14="http://schemas.microsoft.com/office/powerpoint/2010/main" val="185683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14918-DE4C-CBF6-BE2E-0A65EC183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946" y="450607"/>
            <a:ext cx="10515600" cy="1531525"/>
          </a:xfrm>
        </p:spPr>
        <p:txBody>
          <a:bodyPr/>
          <a:lstStyle/>
          <a:p>
            <a:r>
              <a:rPr lang="en-GB" dirty="0"/>
              <a:t>Moment of Truth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B33206-5956-3E22-3720-BD23356D3A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A3611EAC-DCF8-9369-6228-A9A7723BDC0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46760" y="1782148"/>
            <a:ext cx="9059712" cy="21273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Manual Rider Assignment &amp; Random route following  deliveries</a:t>
            </a:r>
            <a:br>
              <a:rPr lang="en-GB" b="1" dirty="0"/>
            </a:br>
            <a:r>
              <a:rPr lang="en-GB" b="1" dirty="0"/>
              <a:t>                   </a:t>
            </a:r>
            <a:br>
              <a:rPr lang="en-GB" b="1" dirty="0"/>
            </a:br>
            <a:r>
              <a:rPr lang="en-IN" dirty="0">
                <a:hlinkClick r:id="rId2"/>
              </a:rPr>
              <a:t>Click here to view</a:t>
            </a:r>
            <a:br>
              <a:rPr lang="en-GB" b="1" dirty="0"/>
            </a:br>
            <a:br>
              <a:rPr lang="en-GB" b="1" dirty="0"/>
            </a:br>
            <a:r>
              <a:rPr lang="en-GB" dirty="0"/>
              <a:t>Route mate Assignment and optimized deliveries </a:t>
            </a:r>
          </a:p>
          <a:p>
            <a:pPr marL="0" indent="0">
              <a:buNone/>
            </a:pPr>
            <a:br>
              <a:rPr lang="en-GB" dirty="0"/>
            </a:br>
            <a:r>
              <a:rPr lang="en-IN" dirty="0">
                <a:hlinkClick r:id="rId3"/>
              </a:rPr>
              <a:t>Click here to view</a:t>
            </a:r>
            <a:endParaRPr lang="en-GB" dirty="0"/>
          </a:p>
        </p:txBody>
      </p:sp>
      <p:pic>
        <p:nvPicPr>
          <p:cNvPr id="3074" name="Picture 2" descr="What is Vehicle Routing Problem (VRP)?">
            <a:extLst>
              <a:ext uri="{FF2B5EF4-FFF2-40B4-BE49-F238E27FC236}">
                <a16:creationId xmlns:a16="http://schemas.microsoft.com/office/drawing/2014/main" id="{CC6A1FEC-4656-F15C-EAD6-A717E0425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020" y="2444991"/>
            <a:ext cx="6535575" cy="36762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4963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ustom">
  <a:themeElements>
    <a:clrScheme name="Custom 7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B09D"/>
      </a:accent1>
      <a:accent2>
        <a:srgbClr val="FFD7C7"/>
      </a:accent2>
      <a:accent3>
        <a:srgbClr val="FFE9E0"/>
      </a:accent3>
      <a:accent4>
        <a:srgbClr val="55736D"/>
      </a:accent4>
      <a:accent5>
        <a:srgbClr val="88A88E"/>
      </a:accent5>
      <a:accent6>
        <a:srgbClr val="E6FFFB"/>
      </a:accent6>
      <a:hlink>
        <a:srgbClr val="0563C1"/>
      </a:hlink>
      <a:folHlink>
        <a:srgbClr val="954F72"/>
      </a:folHlink>
    </a:clrScheme>
    <a:fontScheme name="Custom 116">
      <a:majorFont>
        <a:latin typeface="Bodoni M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66722518_win32_SD_v11" id="{6E195932-91F4-4861-8538-848409B20D97}" vid="{F5C82CE7-F5AC-4E30-975C-FD228ED220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37CDA33-9251-49D0-A51A-7888AA3E0635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3F796806-D3A7-49C6-9335-B8A0B9307F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2E4FA29-61E2-42A6-9537-732ED628B6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Light sales pitch presentation</Template>
  <TotalTime>125</TotalTime>
  <Words>268</Words>
  <Application>Microsoft Office PowerPoint</Application>
  <PresentationFormat>Widescreen</PresentationFormat>
  <Paragraphs>47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Bodoni MT</vt:lpstr>
      <vt:lpstr>Calibri</vt:lpstr>
      <vt:lpstr>Source Sans Pro Light</vt:lpstr>
      <vt:lpstr>Wingdings</vt:lpstr>
      <vt:lpstr>Custom</vt:lpstr>
      <vt:lpstr>Route mate AI Efficiency Analysis </vt:lpstr>
      <vt:lpstr>AI Rider Assignment vs. Historical Manual Operations</vt:lpstr>
      <vt:lpstr>The Efficiency Leap</vt:lpstr>
      <vt:lpstr>Time Efficiency Analysis</vt:lpstr>
      <vt:lpstr>Scenario Sensitivity on Simulation</vt:lpstr>
      <vt:lpstr>PowerPoint Presentation</vt:lpstr>
      <vt:lpstr>PowerPoint Presentation</vt:lpstr>
      <vt:lpstr>PowerPoint Presentation</vt:lpstr>
      <vt:lpstr>Moment of Truth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Suriyakumar Vijayanayagam</dc:creator>
  <cp:lastModifiedBy>Suriyakumar Vijayanayagam</cp:lastModifiedBy>
  <cp:revision>1</cp:revision>
  <dcterms:created xsi:type="dcterms:W3CDTF">2026-01-12T13:31:02Z</dcterms:created>
  <dcterms:modified xsi:type="dcterms:W3CDTF">2026-01-12T15:38:11Z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